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70" r:id="rId2"/>
    <p:sldId id="271" r:id="rId3"/>
    <p:sldId id="272" r:id="rId4"/>
    <p:sldId id="273" r:id="rId5"/>
    <p:sldId id="274" r:id="rId6"/>
    <p:sldId id="276" r:id="rId7"/>
    <p:sldId id="275" r:id="rId8"/>
    <p:sldId id="277" r:id="rId9"/>
    <p:sldId id="278" r:id="rId10"/>
    <p:sldId id="279" r:id="rId11"/>
    <p:sldId id="304" r:id="rId12"/>
    <p:sldId id="328" r:id="rId13"/>
    <p:sldId id="329" r:id="rId14"/>
    <p:sldId id="330" r:id="rId15"/>
    <p:sldId id="282" r:id="rId16"/>
    <p:sldId id="281" r:id="rId17"/>
    <p:sldId id="283" r:id="rId18"/>
    <p:sldId id="284" r:id="rId19"/>
    <p:sldId id="285" r:id="rId20"/>
    <p:sldId id="286" r:id="rId21"/>
    <p:sldId id="287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89" r:id="rId30"/>
    <p:sldId id="290" r:id="rId31"/>
    <p:sldId id="292" r:id="rId32"/>
    <p:sldId id="293" r:id="rId33"/>
    <p:sldId id="294" r:id="rId34"/>
    <p:sldId id="291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280" r:id="rId45"/>
    <p:sldId id="325" r:id="rId46"/>
    <p:sldId id="326" r:id="rId47"/>
    <p:sldId id="327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256" r:id="rId56"/>
    <p:sldId id="257" r:id="rId57"/>
    <p:sldId id="258" r:id="rId58"/>
    <p:sldId id="259" r:id="rId59"/>
    <p:sldId id="260" r:id="rId60"/>
    <p:sldId id="261" r:id="rId61"/>
    <p:sldId id="262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2" r:id="rId72"/>
    <p:sldId id="323" r:id="rId73"/>
    <p:sldId id="324" r:id="rId74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sa K." initials="NK" lastIdx="1" clrIdx="0">
    <p:extLst>
      <p:ext uri="{19B8F6BF-5375-455C-9EA6-DF929625EA0E}">
        <p15:presenceInfo xmlns:p15="http://schemas.microsoft.com/office/powerpoint/2012/main" userId="42ef523a9fcb81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77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091F3E4-B400-4F25-9F12-08F3D4B01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F5B58754-8639-4589-9BCC-13CBA392D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B5596BE9-5510-48C6-8D43-592794AE4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12BB-FEFC-41F8-815B-8AE538040237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55D42270-3A31-4E8F-9423-5D645D45D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C855875A-5D7A-4E46-B5B4-1E5CFC34A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869FB-B40F-41E8-B839-1B549CB6C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40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F61CB2C-3101-4AF3-B573-F8BDEB921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19043A23-570A-4674-BDC6-0877F7CBF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B81D1F29-B6D8-486C-8E13-0BFC8DDC1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12BB-FEFC-41F8-815B-8AE538040237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29A93241-944D-4A07-ACE6-AC8C99C6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23FD1B6-2C51-4D88-BCBD-F93060E9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869FB-B40F-41E8-B839-1B549CB6C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38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029813D6-62DC-4908-9BBB-B856D174B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53E089F5-D81A-49CA-B9D1-51C2A4C2CB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5F01B7F-75BE-4ACF-9E13-94330ACFE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12BB-FEFC-41F8-815B-8AE538040237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16AD6DF5-8139-4A1A-A00C-739E3983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05CF437-2EDD-47EA-BC6C-E33B411A6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869FB-B40F-41E8-B839-1B549CB6C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15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B6BEC53-B3B7-4BBB-92BD-64D6557E5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285B2DD-FACB-404D-B92D-05BBACC08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253A6533-EFA9-4036-9711-112F67511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12BB-FEFC-41F8-815B-8AE538040237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B48B4B7-5A8A-4270-BB75-C34406FD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0DA7C9A-627C-452F-98AB-A24F80BB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869FB-B40F-41E8-B839-1B549CB6C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5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5F00FB6-B575-40C6-8302-C564E2C60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DE998D72-16B2-4362-A414-91598C1D6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3A7F40B6-DBEE-4622-A0D7-AEDA2B49D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12BB-FEFC-41F8-815B-8AE538040237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40745E2-47FE-4645-84E5-6346C6222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12F952F-2FA5-4BAF-9D1A-2442F1706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869FB-B40F-41E8-B839-1B549CB6C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C8AFB7B-3773-4292-8D16-8D8C52177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D4E57BB-85DB-4882-9970-BE200008A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E76BA489-9C44-4DD1-B2BB-CA53ED19F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32E24F6E-0EF6-4589-83FD-3D118ED75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12BB-FEFC-41F8-815B-8AE538040237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AE8F48EC-9022-4211-A497-EEB981F5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04853EFE-3683-427F-9234-9E7DBF13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869FB-B40F-41E8-B839-1B549CB6C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D8F7284-D636-48B6-AA60-091B7AE3D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A348E80D-01FF-4BE5-B1E1-EFE7B6A13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CC407146-3280-4D11-B695-81610DC99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1DEECDFB-9E7E-4F8D-8479-F4D13CCDBD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3F617F88-1975-4364-A666-B00AE5AD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656A6B84-A209-4441-BC18-AE0CA994C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12BB-FEFC-41F8-815B-8AE538040237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54FA85A9-011C-4414-B2A4-8A0D356F2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76E5BB3F-7B46-4FC8-89BD-D4B764E0B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869FB-B40F-41E8-B839-1B549CB6C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6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A5ABA2C-2511-42FD-92C5-1A8DEF3D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79585DC2-6D6C-4DAB-95BB-14339BC32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12BB-FEFC-41F8-815B-8AE538040237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4311FC61-2FDB-47D6-A577-342722DDF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491949E1-C1A9-471B-BF1B-D68AB418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869FB-B40F-41E8-B839-1B549CB6C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85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1302A6E9-99C8-4765-914C-8A8AC086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12BB-FEFC-41F8-815B-8AE538040237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4A2BD7FC-4A85-4685-9542-9164C6DFE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48D5B614-C328-4217-AAD4-A1B9483DE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869FB-B40F-41E8-B839-1B549CB6C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13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CC736CB-5C08-46E3-A032-09B841037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5ED1895-71DF-40EF-ADCD-AB1CDC751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5290B27E-DC92-4140-9A99-645C38D59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845CEC6E-02E1-47D2-B4F4-D7B375B3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12BB-FEFC-41F8-815B-8AE538040237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3E03F27-D596-4EED-9F39-9C3C4F2BF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E8088F5-93EE-4F0B-9590-856BD722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869FB-B40F-41E8-B839-1B549CB6C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698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D7DA1DF-5C9F-4F19-B106-BD9268FB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B67CF50A-2648-46DF-BC63-30649B9224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F5A83F0C-BD81-4047-BC24-E5ECDBCF3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8BD5CA39-B72E-4B86-BAC6-60AEFEAFA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12BB-FEFC-41F8-815B-8AE538040237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4AEE7076-4E50-4342-A58E-AE3A9DE87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9EC516DE-73C8-4672-ACA0-90A6AD5A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869FB-B40F-41E8-B839-1B549CB6C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5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E524E676-C660-41A5-8C57-9F6232D71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E0AA2AC7-75B8-4577-A699-E7401A1A1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02A545B0-A830-42DF-84D7-7F5C675CF4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A12BB-FEFC-41F8-815B-8AE538040237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1F79D361-A786-440D-8B1D-B116B10870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3416673-F266-4070-8B37-EB9DBF93E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869FB-B40F-41E8-B839-1B549CB6C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1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>
            <a:extLst>
              <a:ext uri="{FF2B5EF4-FFF2-40B4-BE49-F238E27FC236}">
                <a16:creationId xmlns:a16="http://schemas.microsoft.com/office/drawing/2014/main" id="{F810D7FA-1E66-4BE1-8872-0AAA4BFA7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02281"/>
            <a:ext cx="9144000" cy="1508870"/>
          </a:xfrm>
        </p:spPr>
        <p:txBody>
          <a:bodyPr/>
          <a:lstStyle/>
          <a:p>
            <a:r>
              <a:rPr lang="el-GR" dirty="0">
                <a:solidFill>
                  <a:schemeClr val="accent1">
                    <a:lumMod val="50000"/>
                  </a:schemeClr>
                </a:solidFill>
              </a:rPr>
              <a:t>Τεχνολογία Λογισμικού</a:t>
            </a:r>
          </a:p>
        </p:txBody>
      </p:sp>
      <p:sp>
        <p:nvSpPr>
          <p:cNvPr id="5" name="Υπότιτλος 4">
            <a:extLst>
              <a:ext uri="{FF2B5EF4-FFF2-40B4-BE49-F238E27FC236}">
                <a16:creationId xmlns:a16="http://schemas.microsoft.com/office/drawing/2014/main" id="{44C056A1-736C-43FB-ABF1-F0130503B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876656"/>
          </a:xfrm>
        </p:spPr>
        <p:txBody>
          <a:bodyPr>
            <a:normAutofit fontScale="25000" lnSpcReduction="20000"/>
          </a:bodyPr>
          <a:lstStyle/>
          <a:p>
            <a:r>
              <a:rPr lang="el-GR" sz="8000" dirty="0">
                <a:solidFill>
                  <a:srgbClr val="C00000"/>
                </a:solidFill>
              </a:rPr>
              <a:t>ΑΠΑΛΛΑΚΤΙΚΗ ΓΡΑΠΤΗ ΕΡΓΑΣΙΑ </a:t>
            </a:r>
          </a:p>
          <a:p>
            <a:r>
              <a:rPr lang="el-GR" sz="8000" dirty="0"/>
              <a:t> </a:t>
            </a:r>
            <a:r>
              <a:rPr lang="el-GR" sz="7200" dirty="0">
                <a:solidFill>
                  <a:schemeClr val="bg2">
                    <a:lumMod val="50000"/>
                  </a:schemeClr>
                </a:solidFill>
              </a:rPr>
              <a:t>Ακαδημαϊκό Έτος 2019-2020 </a:t>
            </a:r>
          </a:p>
          <a:p>
            <a:endParaRPr lang="el-GR" dirty="0"/>
          </a:p>
          <a:p>
            <a:endParaRPr lang="el-GR" dirty="0"/>
          </a:p>
          <a:p>
            <a:r>
              <a:rPr lang="el-GR" dirty="0"/>
              <a:t> </a:t>
            </a:r>
          </a:p>
          <a:p>
            <a:pPr algn="l"/>
            <a:r>
              <a:rPr lang="el-GR" sz="6400" dirty="0"/>
              <a:t>                                                                                         </a:t>
            </a:r>
            <a:r>
              <a:rPr lang="el-GR" sz="6400" dirty="0">
                <a:solidFill>
                  <a:schemeClr val="accent4">
                    <a:lumMod val="75000"/>
                  </a:schemeClr>
                </a:solidFill>
              </a:rPr>
              <a:t>ΟΜΑΔΑ:</a:t>
            </a:r>
          </a:p>
          <a:p>
            <a:pPr algn="l"/>
            <a:r>
              <a:rPr lang="el-GR" sz="6400" dirty="0"/>
              <a:t>                                                                           Αναστασία Κατή Π16046</a:t>
            </a:r>
          </a:p>
          <a:p>
            <a:pPr algn="l"/>
            <a:r>
              <a:rPr lang="el-GR" sz="6400" dirty="0"/>
              <a:t>                                                                           Βασίλης Μουστής Π17077</a:t>
            </a:r>
          </a:p>
          <a:p>
            <a:pPr algn="l"/>
            <a:r>
              <a:rPr lang="el-GR" sz="6400" dirty="0"/>
              <a:t>                                                                           Κριστιάν Μπουρζουά Π17185</a:t>
            </a:r>
          </a:p>
          <a:p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D62AC2-E3A8-45D8-A813-DD45320FBAB5}"/>
              </a:ext>
            </a:extLst>
          </p:cNvPr>
          <p:cNvSpPr txBox="1"/>
          <p:nvPr/>
        </p:nvSpPr>
        <p:spPr>
          <a:xfrm>
            <a:off x="863600" y="477520"/>
            <a:ext cx="10556240" cy="575056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97917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7E4691D2-76FA-451A-8FC1-156F9CB58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83" y="472614"/>
            <a:ext cx="8945217" cy="55924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BCBA88-2ADF-48A6-BC80-3BD7D17A45A3}"/>
              </a:ext>
            </a:extLst>
          </p:cNvPr>
          <p:cNvSpPr txBox="1"/>
          <p:nvPr/>
        </p:nvSpPr>
        <p:spPr>
          <a:xfrm>
            <a:off x="437322" y="472614"/>
            <a:ext cx="280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Διάγραμμα Αντικειμένων     1</a:t>
            </a:r>
            <a:r>
              <a:rPr lang="el-GR" b="1" baseline="30000" dirty="0">
                <a:solidFill>
                  <a:schemeClr val="accent1">
                    <a:lumMod val="75000"/>
                  </a:schemeClr>
                </a:solidFill>
              </a:rPr>
              <a:t>η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 έκδοση </a:t>
            </a:r>
          </a:p>
        </p:txBody>
      </p:sp>
    </p:spTree>
    <p:extLst>
      <p:ext uri="{BB962C8B-B14F-4D97-AF65-F5344CB8AC3E}">
        <p14:creationId xmlns:p14="http://schemas.microsoft.com/office/powerpoint/2010/main" val="3285934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97D80E-4109-4E7F-BAF8-EC642D08F6B4}"/>
              </a:ext>
            </a:extLst>
          </p:cNvPr>
          <p:cNvSpPr txBox="1"/>
          <p:nvPr/>
        </p:nvSpPr>
        <p:spPr>
          <a:xfrm>
            <a:off x="350718" y="562891"/>
            <a:ext cx="317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Διαγράμματα Συνεργασίας </a:t>
            </a:r>
          </a:p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l-GR" b="1" baseline="30000" dirty="0">
                <a:solidFill>
                  <a:schemeClr val="accent1">
                    <a:lumMod val="75000"/>
                  </a:schemeClr>
                </a:solidFill>
              </a:rPr>
              <a:t>η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 έκδοση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090ED83-162E-469C-B3FB-A733DD5D8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71" t="5034" r="27985" b="36327"/>
          <a:stretch/>
        </p:blipFill>
        <p:spPr>
          <a:xfrm>
            <a:off x="3075261" y="182880"/>
            <a:ext cx="8963663" cy="6492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5794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346357-F64C-4961-8C10-7CFF8523F2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54" t="22721" r="24923" b="40408"/>
          <a:stretch/>
        </p:blipFill>
        <p:spPr>
          <a:xfrm>
            <a:off x="1100521" y="1280160"/>
            <a:ext cx="9990958" cy="4297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283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BA239A-CD2D-4AA7-9FE8-D30BF0666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54" t="14014" r="25229" b="23401"/>
          <a:stretch/>
        </p:blipFill>
        <p:spPr>
          <a:xfrm>
            <a:off x="1970617" y="293914"/>
            <a:ext cx="8250765" cy="62701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4385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FB15DC-BC29-4D3E-8D59-E99CA0E20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51" t="12246" r="35944" b="21632"/>
          <a:stretch/>
        </p:blipFill>
        <p:spPr>
          <a:xfrm>
            <a:off x="3733988" y="235131"/>
            <a:ext cx="4724024" cy="63877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273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72963846-43FD-4389-848E-9B03B255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0"/>
            <a:ext cx="8737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80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>
            <a:extLst>
              <a:ext uri="{FF2B5EF4-FFF2-40B4-BE49-F238E27FC236}">
                <a16:creationId xmlns:a16="http://schemas.microsoft.com/office/drawing/2014/main" id="{AA9F36B2-962A-4CC7-A8C3-87DF184A8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4" y="0"/>
            <a:ext cx="9114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24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BA99A4A1-6022-47E7-98F6-F95B99928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214086"/>
            <a:ext cx="8432800" cy="642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56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044A4F41-7850-4DA1-AF5C-4675F276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943" y="0"/>
            <a:ext cx="87521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7D1A5FD6-2BE0-43D7-B8B4-CE0D726ACE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03" t="12925" r="17652" b="7347"/>
          <a:stretch/>
        </p:blipFill>
        <p:spPr>
          <a:xfrm>
            <a:off x="2155308" y="643466"/>
            <a:ext cx="7881383" cy="5571067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C13E88F6-7D2F-4EBC-AFEC-01E4CFCA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70" y="-1"/>
            <a:ext cx="8694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2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9A116EFC-0E9D-424A-BB47-DD725162A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5" y="2076450"/>
            <a:ext cx="10684151" cy="1345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Έναρξη (Inception)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A5A63290-BD84-4714-8F01-3D876090C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93826" y="4522728"/>
            <a:ext cx="5509228" cy="158624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/>
            <a:r>
              <a:rPr lang="en-US" sz="2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sz="2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Ανάλυση – Σχεδια</a:t>
            </a:r>
            <a:r>
              <a:rPr lang="el-GR" sz="2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σμός</a:t>
            </a:r>
          </a:p>
          <a:p>
            <a:pPr algn="ctr"/>
            <a:endParaRPr lang="el-GR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l-GR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Διαγράμματα Περιπτώσεων Χρήσης (1</a:t>
            </a:r>
            <a:r>
              <a:rPr lang="el-GR" sz="2000" kern="1200" baseline="300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η</a:t>
            </a:r>
            <a:r>
              <a:rPr lang="el-GR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έκδοση)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rgbClr val="000000"/>
                </a:solidFill>
              </a:rPr>
              <a:t>Διαγράμματα Τάξεων (1</a:t>
            </a:r>
            <a:r>
              <a:rPr lang="el-GR" sz="2000" baseline="30000" dirty="0">
                <a:solidFill>
                  <a:srgbClr val="000000"/>
                </a:solidFill>
              </a:rPr>
              <a:t>η</a:t>
            </a:r>
            <a:r>
              <a:rPr lang="el-GR" sz="2000" dirty="0">
                <a:solidFill>
                  <a:srgbClr val="000000"/>
                </a:solidFill>
              </a:rPr>
              <a:t> έκδοση)              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794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AA9C93DB-E441-4780-8A71-2D20EFB0D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971" y="0"/>
            <a:ext cx="8694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1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A077391A-0BC4-40FA-AB32-3E38A9C7C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14" y="1"/>
            <a:ext cx="891177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36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EB40DA-951F-41C6-B271-0D76CC0ED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92" t="13469" r="26531" b="11157"/>
          <a:stretch/>
        </p:blipFill>
        <p:spPr>
          <a:xfrm>
            <a:off x="1792514" y="243114"/>
            <a:ext cx="8606971" cy="637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06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A073DE-B192-47BD-97A9-40504AC0B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24" t="12245" r="22780" b="7756"/>
          <a:stretch/>
        </p:blipFill>
        <p:spPr>
          <a:xfrm>
            <a:off x="2545475" y="180109"/>
            <a:ext cx="7101050" cy="6497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8681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6C4034-8AB7-46B3-B66B-593C32F9B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81" t="4625" r="18648" b="3538"/>
          <a:stretch/>
        </p:blipFill>
        <p:spPr>
          <a:xfrm>
            <a:off x="2251363" y="256308"/>
            <a:ext cx="7689273" cy="63453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454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613B3-774E-4E5E-AC7A-E36F34738D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64" t="10204" r="25535" b="13333"/>
          <a:stretch/>
        </p:blipFill>
        <p:spPr>
          <a:xfrm>
            <a:off x="2306782" y="228599"/>
            <a:ext cx="7578436" cy="6400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886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F60DEF-A70D-4AE5-BBC9-4C94583CA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20" t="4490" r="19337" b="1497"/>
          <a:stretch/>
        </p:blipFill>
        <p:spPr>
          <a:xfrm>
            <a:off x="2281646" y="200890"/>
            <a:ext cx="7628708" cy="64562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148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D2D6DA-769B-4918-A2DE-9B0A3F21D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28" t="15102" r="28673" b="2585"/>
          <a:stretch/>
        </p:blipFill>
        <p:spPr>
          <a:xfrm>
            <a:off x="2604654" y="207818"/>
            <a:ext cx="6982691" cy="6442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87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292344-C434-41AC-9A83-1FEF9E829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27" t="4354" r="20255" b="10340"/>
          <a:stretch/>
        </p:blipFill>
        <p:spPr>
          <a:xfrm>
            <a:off x="2425337" y="193963"/>
            <a:ext cx="7341325" cy="6470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9157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40404CA3-FC3B-42ED-84D6-755E68950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88" y="1018309"/>
            <a:ext cx="11670424" cy="48213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5059D5-1145-43F2-BBB7-B535E4B289AA}"/>
              </a:ext>
            </a:extLst>
          </p:cNvPr>
          <p:cNvSpPr txBox="1"/>
          <p:nvPr/>
        </p:nvSpPr>
        <p:spPr>
          <a:xfrm>
            <a:off x="5257800" y="1630680"/>
            <a:ext cx="89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l-GR" sz="1200" baseline="30000" dirty="0">
                <a:solidFill>
                  <a:schemeClr val="bg2">
                    <a:lumMod val="50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bg2">
                    <a:lumMod val="50000"/>
                  </a:schemeClr>
                </a:solidFill>
              </a:rPr>
              <a:t> έκδοση</a:t>
            </a:r>
          </a:p>
        </p:txBody>
      </p:sp>
    </p:spTree>
    <p:extLst>
      <p:ext uri="{BB962C8B-B14F-4D97-AF65-F5344CB8AC3E}">
        <p14:creationId xmlns:p14="http://schemas.microsoft.com/office/powerpoint/2010/main" val="143932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B1F104E8-8D0F-4F94-B2BD-DC423753D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0" t="17313" r="35522" b="11443"/>
          <a:stretch/>
        </p:blipFill>
        <p:spPr>
          <a:xfrm>
            <a:off x="2784143" y="0"/>
            <a:ext cx="940785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272D91-FBA4-485D-937D-EA9DC8458489}"/>
              </a:ext>
            </a:extLst>
          </p:cNvPr>
          <p:cNvSpPr txBox="1"/>
          <p:nvPr/>
        </p:nvSpPr>
        <p:spPr>
          <a:xfrm>
            <a:off x="313899" y="627797"/>
            <a:ext cx="3521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Διάγραμμα Περιπτώσεων Χρήσης        (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Use Case Diagram)</a:t>
            </a:r>
            <a:endParaRPr lang="el-GR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    1</a:t>
            </a:r>
            <a:r>
              <a:rPr lang="el-GR" b="1" baseline="30000" dirty="0">
                <a:solidFill>
                  <a:schemeClr val="accent1">
                    <a:lumMod val="75000"/>
                  </a:schemeClr>
                </a:solidFill>
              </a:rPr>
              <a:t>η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 έκδοση </a:t>
            </a:r>
          </a:p>
        </p:txBody>
      </p:sp>
    </p:spTree>
    <p:extLst>
      <p:ext uri="{BB962C8B-B14F-4D97-AF65-F5344CB8AC3E}">
        <p14:creationId xmlns:p14="http://schemas.microsoft.com/office/powerpoint/2010/main" val="1481186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E9437903-442E-48E2-99CB-062B0F520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2" y="1177636"/>
            <a:ext cx="11321415" cy="45027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C82B09-F2AE-485E-AE23-F6461D2ABF00}"/>
              </a:ext>
            </a:extLst>
          </p:cNvPr>
          <p:cNvSpPr txBox="1"/>
          <p:nvPr/>
        </p:nvSpPr>
        <p:spPr>
          <a:xfrm>
            <a:off x="5379720" y="1783080"/>
            <a:ext cx="89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l-GR" sz="1200" baseline="30000" dirty="0">
                <a:solidFill>
                  <a:schemeClr val="bg2">
                    <a:lumMod val="50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bg2">
                    <a:lumMod val="50000"/>
                  </a:schemeClr>
                </a:solidFill>
              </a:rPr>
              <a:t> έκδοση</a:t>
            </a:r>
          </a:p>
        </p:txBody>
      </p:sp>
    </p:spTree>
    <p:extLst>
      <p:ext uri="{BB962C8B-B14F-4D97-AF65-F5344CB8AC3E}">
        <p14:creationId xmlns:p14="http://schemas.microsoft.com/office/powerpoint/2010/main" val="2276759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FD73F178-65AA-4428-AE57-0AE579471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01" y="1309254"/>
            <a:ext cx="11321797" cy="42394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CA3379-AADC-4200-8E1D-536600718417}"/>
              </a:ext>
            </a:extLst>
          </p:cNvPr>
          <p:cNvSpPr txBox="1"/>
          <p:nvPr/>
        </p:nvSpPr>
        <p:spPr>
          <a:xfrm>
            <a:off x="5394960" y="1920240"/>
            <a:ext cx="89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l-GR" sz="1200" baseline="30000" dirty="0">
                <a:solidFill>
                  <a:schemeClr val="bg2">
                    <a:lumMod val="50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bg2">
                    <a:lumMod val="50000"/>
                  </a:schemeClr>
                </a:solidFill>
              </a:rPr>
              <a:t> έκδοση</a:t>
            </a:r>
          </a:p>
        </p:txBody>
      </p:sp>
    </p:spTree>
    <p:extLst>
      <p:ext uri="{BB962C8B-B14F-4D97-AF65-F5344CB8AC3E}">
        <p14:creationId xmlns:p14="http://schemas.microsoft.com/office/powerpoint/2010/main" val="864616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7EFEC952-6DF8-45A2-ACF8-16C39DCAA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83" y="1433945"/>
            <a:ext cx="11373234" cy="3990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5AC020-82C3-4336-B644-09F8FA3A8201}"/>
              </a:ext>
            </a:extLst>
          </p:cNvPr>
          <p:cNvSpPr txBox="1"/>
          <p:nvPr/>
        </p:nvSpPr>
        <p:spPr>
          <a:xfrm>
            <a:off x="2992580" y="4128654"/>
            <a:ext cx="817419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Create an event</a:t>
            </a:r>
            <a:endParaRPr lang="el-G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A5116-35D8-46F1-8E4D-5356AEE11E0A}"/>
              </a:ext>
            </a:extLst>
          </p:cNvPr>
          <p:cNvSpPr txBox="1"/>
          <p:nvPr/>
        </p:nvSpPr>
        <p:spPr>
          <a:xfrm>
            <a:off x="5394960" y="1981200"/>
            <a:ext cx="89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l-GR" sz="1200" baseline="30000" dirty="0">
                <a:solidFill>
                  <a:schemeClr val="bg2">
                    <a:lumMod val="50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bg2">
                    <a:lumMod val="50000"/>
                  </a:schemeClr>
                </a:solidFill>
              </a:rPr>
              <a:t> έκδοση</a:t>
            </a:r>
          </a:p>
        </p:txBody>
      </p:sp>
    </p:spTree>
    <p:extLst>
      <p:ext uri="{BB962C8B-B14F-4D97-AF65-F5344CB8AC3E}">
        <p14:creationId xmlns:p14="http://schemas.microsoft.com/office/powerpoint/2010/main" val="1138109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91B4ED15-89BA-46CF-8BC8-B10D1A7DB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56" y="1376373"/>
            <a:ext cx="11356088" cy="4105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BFA5F3-F0E4-49C6-9C12-2AE208D952F5}"/>
              </a:ext>
            </a:extLst>
          </p:cNvPr>
          <p:cNvSpPr txBox="1"/>
          <p:nvPr/>
        </p:nvSpPr>
        <p:spPr>
          <a:xfrm>
            <a:off x="5379720" y="1981200"/>
            <a:ext cx="89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l-GR" sz="1200" baseline="30000" dirty="0">
                <a:solidFill>
                  <a:schemeClr val="bg2">
                    <a:lumMod val="50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bg2">
                    <a:lumMod val="50000"/>
                  </a:schemeClr>
                </a:solidFill>
              </a:rPr>
              <a:t> έκδοση</a:t>
            </a:r>
          </a:p>
        </p:txBody>
      </p:sp>
    </p:spTree>
    <p:extLst>
      <p:ext uri="{BB962C8B-B14F-4D97-AF65-F5344CB8AC3E}">
        <p14:creationId xmlns:p14="http://schemas.microsoft.com/office/powerpoint/2010/main" val="339201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136776B8-2312-4D79-9162-192A5775B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20" y="1343890"/>
            <a:ext cx="11270360" cy="4170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63D285-4277-47A1-A032-D650FD3DDBF3}"/>
              </a:ext>
            </a:extLst>
          </p:cNvPr>
          <p:cNvSpPr txBox="1"/>
          <p:nvPr/>
        </p:nvSpPr>
        <p:spPr>
          <a:xfrm>
            <a:off x="5364480" y="1889760"/>
            <a:ext cx="89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l-GR" sz="1200" baseline="30000" dirty="0">
                <a:solidFill>
                  <a:schemeClr val="bg2">
                    <a:lumMod val="50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bg2">
                    <a:lumMod val="50000"/>
                  </a:schemeClr>
                </a:solidFill>
              </a:rPr>
              <a:t> έκδοση</a:t>
            </a:r>
          </a:p>
        </p:txBody>
      </p:sp>
    </p:spTree>
    <p:extLst>
      <p:ext uri="{BB962C8B-B14F-4D97-AF65-F5344CB8AC3E}">
        <p14:creationId xmlns:p14="http://schemas.microsoft.com/office/powerpoint/2010/main" val="1187948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D374597D-D3EC-4D48-ADAF-252F7DD2A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68" y="1330869"/>
            <a:ext cx="11384664" cy="4196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F2D38-9D56-4AC9-A24B-7153213CCC75}"/>
              </a:ext>
            </a:extLst>
          </p:cNvPr>
          <p:cNvSpPr txBox="1"/>
          <p:nvPr/>
        </p:nvSpPr>
        <p:spPr>
          <a:xfrm>
            <a:off x="5410200" y="1889760"/>
            <a:ext cx="89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l-GR" sz="1200" baseline="30000" dirty="0">
                <a:solidFill>
                  <a:schemeClr val="bg2">
                    <a:lumMod val="50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bg2">
                    <a:lumMod val="50000"/>
                  </a:schemeClr>
                </a:solidFill>
              </a:rPr>
              <a:t> έκδοση</a:t>
            </a:r>
          </a:p>
        </p:txBody>
      </p:sp>
    </p:spTree>
    <p:extLst>
      <p:ext uri="{BB962C8B-B14F-4D97-AF65-F5344CB8AC3E}">
        <p14:creationId xmlns:p14="http://schemas.microsoft.com/office/powerpoint/2010/main" val="1568599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C7A7E58F-8B94-41FE-81F5-D903E95977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9" t="47087" r="38949" b="36380"/>
          <a:stretch/>
        </p:blipFill>
        <p:spPr>
          <a:xfrm>
            <a:off x="901931" y="2410690"/>
            <a:ext cx="10543310" cy="20366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89AA7-6AC8-4548-9CD6-8B6768BD725C}"/>
              </a:ext>
            </a:extLst>
          </p:cNvPr>
          <p:cNvSpPr txBox="1"/>
          <p:nvPr/>
        </p:nvSpPr>
        <p:spPr>
          <a:xfrm>
            <a:off x="901931" y="723900"/>
            <a:ext cx="501118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Διάγραμμα Εξαρτημάτων (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Component Diagram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l-GR" sz="1600" dirty="0">
                <a:solidFill>
                  <a:schemeClr val="bg2">
                    <a:lumMod val="50000"/>
                  </a:schemeClr>
                </a:solidFill>
              </a:rPr>
              <a:t>                              γενική ιδέα </a:t>
            </a:r>
          </a:p>
        </p:txBody>
      </p:sp>
    </p:spTree>
    <p:extLst>
      <p:ext uri="{BB962C8B-B14F-4D97-AF65-F5344CB8AC3E}">
        <p14:creationId xmlns:p14="http://schemas.microsoft.com/office/powerpoint/2010/main" val="40532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6D549736-9460-450E-A5F2-BDF30FF47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5" t="17555" r="40125" b="7778"/>
          <a:stretch/>
        </p:blipFill>
        <p:spPr>
          <a:xfrm>
            <a:off x="3881630" y="0"/>
            <a:ext cx="70195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6D9352-F968-4458-9E64-B971506AC547}"/>
              </a:ext>
            </a:extLst>
          </p:cNvPr>
          <p:cNvSpPr txBox="1"/>
          <p:nvPr/>
        </p:nvSpPr>
        <p:spPr>
          <a:xfrm>
            <a:off x="594360" y="594360"/>
            <a:ext cx="420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Διάγραμμα Εξαρτημάτων</a:t>
            </a:r>
          </a:p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Component Diagram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  1</a:t>
            </a:r>
            <a:r>
              <a:rPr lang="el-GR" b="1" baseline="30000" dirty="0">
                <a:solidFill>
                  <a:schemeClr val="accent1">
                    <a:lumMod val="75000"/>
                  </a:schemeClr>
                </a:solidFill>
              </a:rPr>
              <a:t>η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 έκδοση</a:t>
            </a:r>
          </a:p>
        </p:txBody>
      </p:sp>
    </p:spTree>
    <p:extLst>
      <p:ext uri="{BB962C8B-B14F-4D97-AF65-F5344CB8AC3E}">
        <p14:creationId xmlns:p14="http://schemas.microsoft.com/office/powerpoint/2010/main" val="588944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C11EDA91-15DA-4115-923D-D2D6298D4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0" t="41778" r="38375" b="31999"/>
          <a:stretch/>
        </p:blipFill>
        <p:spPr>
          <a:xfrm>
            <a:off x="1070723" y="1872615"/>
            <a:ext cx="10050554" cy="31127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7F7065-E854-45E2-8DFB-ED35CDAAA416}"/>
              </a:ext>
            </a:extLst>
          </p:cNvPr>
          <p:cNvSpPr txBox="1"/>
          <p:nvPr/>
        </p:nvSpPr>
        <p:spPr>
          <a:xfrm>
            <a:off x="990600" y="88392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Διάγραμμα Διανομής (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Deployment Diagram) </a:t>
            </a:r>
          </a:p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                             1</a:t>
            </a:r>
            <a:r>
              <a:rPr lang="el-GR" b="1" baseline="30000" dirty="0">
                <a:solidFill>
                  <a:schemeClr val="accent1">
                    <a:lumMod val="75000"/>
                  </a:schemeClr>
                </a:solidFill>
              </a:rPr>
              <a:t>η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 έκδοση</a:t>
            </a:r>
          </a:p>
        </p:txBody>
      </p:sp>
    </p:spTree>
    <p:extLst>
      <p:ext uri="{BB962C8B-B14F-4D97-AF65-F5344CB8AC3E}">
        <p14:creationId xmlns:p14="http://schemas.microsoft.com/office/powerpoint/2010/main" val="2951778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0B83A961-1AC6-4AA9-A40E-66EB237D3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925" y="2076450"/>
            <a:ext cx="10684151" cy="1345134"/>
          </a:xfrm>
        </p:spPr>
        <p:txBody>
          <a:bodyPr anchor="ctr">
            <a:normAutofit/>
          </a:bodyPr>
          <a:lstStyle/>
          <a:p>
            <a:r>
              <a:rPr lang="el-GR" sz="5600" dirty="0">
                <a:solidFill>
                  <a:srgbClr val="FFFFFF"/>
                </a:solidFill>
              </a:rPr>
              <a:t>Κατασκευή (</a:t>
            </a:r>
            <a:r>
              <a:rPr lang="en-US" sz="5600" dirty="0">
                <a:solidFill>
                  <a:srgbClr val="FFFFFF"/>
                </a:solidFill>
              </a:rPr>
              <a:t>Construction</a:t>
            </a:r>
            <a:r>
              <a:rPr lang="el-GR" sz="56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27CD453E-AE45-487E-ADEB-E28025795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1575" y="4473360"/>
            <a:ext cx="9469211" cy="865639"/>
          </a:xfrm>
        </p:spPr>
        <p:txBody>
          <a:bodyPr anchor="ctr">
            <a:normAutofit/>
          </a:bodyPr>
          <a:lstStyle/>
          <a:p>
            <a:r>
              <a:rPr lang="el-GR" sz="2800" dirty="0">
                <a:solidFill>
                  <a:srgbClr val="C00000"/>
                </a:solidFill>
              </a:rPr>
              <a:t>Ανάλυση - Σχεδιασμός</a:t>
            </a:r>
          </a:p>
        </p:txBody>
      </p:sp>
    </p:spTree>
    <p:extLst>
      <p:ext uri="{BB962C8B-B14F-4D97-AF65-F5344CB8AC3E}">
        <p14:creationId xmlns:p14="http://schemas.microsoft.com/office/powerpoint/2010/main" val="2069430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FFE52DAA-9DA0-4540-BA4C-E22CC8F14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9" b="5333"/>
          <a:stretch/>
        </p:blipFill>
        <p:spPr>
          <a:xfrm>
            <a:off x="3500846" y="261257"/>
            <a:ext cx="8691154" cy="6596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972BEE-7911-43CC-8670-598F331E2C77}"/>
              </a:ext>
            </a:extLst>
          </p:cNvPr>
          <p:cNvSpPr txBox="1"/>
          <p:nvPr/>
        </p:nvSpPr>
        <p:spPr>
          <a:xfrm>
            <a:off x="352697" y="274320"/>
            <a:ext cx="36575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Διάγραμμα Τάξεων (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Class Diagram)</a:t>
            </a:r>
          </a:p>
          <a:p>
            <a:r>
              <a:rPr lang="el-GR" sz="1600" b="1" dirty="0">
                <a:solidFill>
                  <a:schemeClr val="bg2">
                    <a:lumMod val="50000"/>
                  </a:schemeClr>
                </a:solidFill>
              </a:rPr>
              <a:t>                       </a:t>
            </a:r>
            <a:r>
              <a:rPr lang="el-GR" sz="1600" b="1" i="1" dirty="0">
                <a:solidFill>
                  <a:schemeClr val="bg2">
                    <a:lumMod val="50000"/>
                  </a:schemeClr>
                </a:solidFill>
              </a:rPr>
              <a:t>Γενική ιδέα</a:t>
            </a:r>
          </a:p>
        </p:txBody>
      </p:sp>
    </p:spTree>
    <p:extLst>
      <p:ext uri="{BB962C8B-B14F-4D97-AF65-F5344CB8AC3E}">
        <p14:creationId xmlns:p14="http://schemas.microsoft.com/office/powerpoint/2010/main" val="2591888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DDFA05-0627-4F35-9F48-329D2B3D1334}"/>
              </a:ext>
            </a:extLst>
          </p:cNvPr>
          <p:cNvSpPr txBox="1"/>
          <p:nvPr/>
        </p:nvSpPr>
        <p:spPr>
          <a:xfrm>
            <a:off x="1920240" y="1997839"/>
            <a:ext cx="83515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/>
              <a:t>Διαγράμματα  Περιπτώσεων  Χρήσης  (3</a:t>
            </a:r>
            <a:r>
              <a:rPr lang="el-GR" sz="2000" baseline="30000" dirty="0"/>
              <a:t>η</a:t>
            </a:r>
            <a:r>
              <a:rPr lang="el-GR" sz="2000" dirty="0"/>
              <a:t> έκδοση)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/>
              <a:t>Διαγράμματα  Τάξεων  (3</a:t>
            </a:r>
            <a:r>
              <a:rPr lang="el-GR" sz="2000" baseline="30000" dirty="0"/>
              <a:t>η</a:t>
            </a:r>
            <a:r>
              <a:rPr lang="el-GR" sz="2000" dirty="0"/>
              <a:t> έκδοση)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/>
              <a:t>Διαγράμματα  Αντικειμένων  (2</a:t>
            </a:r>
            <a:r>
              <a:rPr lang="el-GR" sz="2000" baseline="30000" dirty="0"/>
              <a:t>η</a:t>
            </a:r>
            <a:r>
              <a:rPr lang="el-GR" sz="2000" dirty="0"/>
              <a:t> έκδοση)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/>
              <a:t>Διαγράμματα  Συνεργασίας  (2</a:t>
            </a:r>
            <a:r>
              <a:rPr lang="el-GR" sz="2000" baseline="30000" dirty="0"/>
              <a:t>η</a:t>
            </a:r>
            <a:r>
              <a:rPr lang="el-GR" sz="2000" dirty="0"/>
              <a:t> έκδοση)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/>
              <a:t>Διαγράμματα  Σειράς  (2</a:t>
            </a:r>
            <a:r>
              <a:rPr lang="el-GR" sz="2000" baseline="30000" dirty="0"/>
              <a:t>η</a:t>
            </a:r>
            <a:r>
              <a:rPr lang="el-GR" sz="2000" dirty="0"/>
              <a:t> έκδοση)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/>
              <a:t>Διαγράμματα  Δραστηριοτήτων  (2</a:t>
            </a:r>
            <a:r>
              <a:rPr lang="el-GR" sz="2000" baseline="30000" dirty="0"/>
              <a:t>η</a:t>
            </a:r>
            <a:r>
              <a:rPr lang="el-GR" sz="2000" dirty="0"/>
              <a:t> έκδοση)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/>
              <a:t>Διαγράμματα  Καταστάσεων  (2</a:t>
            </a:r>
            <a:r>
              <a:rPr lang="el-GR" sz="2000" baseline="30000" dirty="0"/>
              <a:t>η</a:t>
            </a:r>
            <a:r>
              <a:rPr lang="el-GR" sz="2000" dirty="0"/>
              <a:t> έκδοση)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/>
              <a:t>Διαγράμματα  Εξαρτημάτων  (2</a:t>
            </a:r>
            <a:r>
              <a:rPr lang="el-GR" sz="2000" baseline="30000" dirty="0"/>
              <a:t>η</a:t>
            </a:r>
            <a:r>
              <a:rPr lang="el-GR" sz="2000" dirty="0"/>
              <a:t> έκδοση)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/>
              <a:t>Διαγράμματα  Διανομής  (2</a:t>
            </a:r>
            <a:r>
              <a:rPr lang="el-GR" sz="2000" baseline="30000" dirty="0"/>
              <a:t>η</a:t>
            </a:r>
            <a:r>
              <a:rPr lang="el-GR" sz="2000" dirty="0"/>
              <a:t> έκδοση)</a:t>
            </a:r>
          </a:p>
        </p:txBody>
      </p:sp>
    </p:spTree>
    <p:extLst>
      <p:ext uri="{BB962C8B-B14F-4D97-AF65-F5344CB8AC3E}">
        <p14:creationId xmlns:p14="http://schemas.microsoft.com/office/powerpoint/2010/main" val="1292860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2F2456DB-69B4-47B6-A9ED-4A294BD2D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75" t="16000" r="29625" b="6444"/>
          <a:stretch/>
        </p:blipFill>
        <p:spPr>
          <a:xfrm>
            <a:off x="4008120" y="0"/>
            <a:ext cx="818388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C4D1B6-EC2B-45CC-8C55-6FD4812F60A7}"/>
              </a:ext>
            </a:extLst>
          </p:cNvPr>
          <p:cNvSpPr txBox="1"/>
          <p:nvPr/>
        </p:nvSpPr>
        <p:spPr>
          <a:xfrm>
            <a:off x="762000" y="594360"/>
            <a:ext cx="3718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Διάγραμμα Περιπτώσεων Χρήσης        (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Use Case Diagram)</a:t>
            </a:r>
            <a:endParaRPr lang="el-GR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    3</a:t>
            </a:r>
            <a:r>
              <a:rPr lang="el-GR" b="1" baseline="30000" dirty="0">
                <a:solidFill>
                  <a:schemeClr val="accent1">
                    <a:lumMod val="75000"/>
                  </a:schemeClr>
                </a:solidFill>
              </a:rPr>
              <a:t>η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 έκδοση </a:t>
            </a:r>
          </a:p>
        </p:txBody>
      </p:sp>
    </p:spTree>
    <p:extLst>
      <p:ext uri="{BB962C8B-B14F-4D97-AF65-F5344CB8AC3E}">
        <p14:creationId xmlns:p14="http://schemas.microsoft.com/office/powerpoint/2010/main" val="3269133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CC836B96-7B6A-42E3-8270-E0623DF67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80" y="0"/>
            <a:ext cx="8900160" cy="6858000"/>
          </a:xfrm>
          <a:prstGeom prst="rect">
            <a:avLst/>
          </a:prstGeom>
        </p:spPr>
      </p:pic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C62C9CDC-18D9-4A5A-B11D-F23CFE29DC47}"/>
              </a:ext>
            </a:extLst>
          </p:cNvPr>
          <p:cNvSpPr/>
          <p:nvPr/>
        </p:nvSpPr>
        <p:spPr>
          <a:xfrm>
            <a:off x="5530717" y="584260"/>
            <a:ext cx="9033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200" baseline="30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l-GR" sz="1200" dirty="0">
                <a:solidFill>
                  <a:schemeClr val="bg2">
                    <a:lumMod val="50000"/>
                  </a:schemeClr>
                </a:solidFill>
              </a:rPr>
              <a:t> 3</a:t>
            </a:r>
            <a:r>
              <a:rPr lang="el-GR" sz="1200" baseline="30000" dirty="0">
                <a:solidFill>
                  <a:schemeClr val="bg2">
                    <a:lumMod val="50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bg2">
                    <a:lumMod val="50000"/>
                  </a:schemeClr>
                </a:solidFill>
              </a:rPr>
              <a:t> έκδοση</a:t>
            </a:r>
          </a:p>
        </p:txBody>
      </p:sp>
    </p:spTree>
    <p:extLst>
      <p:ext uri="{BB962C8B-B14F-4D97-AF65-F5344CB8AC3E}">
        <p14:creationId xmlns:p14="http://schemas.microsoft.com/office/powerpoint/2010/main" val="1980834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6DC4685B-B00A-40F9-B765-3389D59B4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191" y="1156218"/>
            <a:ext cx="8498492" cy="4634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026105-F58A-4D2A-91B0-4A2450511E19}"/>
              </a:ext>
            </a:extLst>
          </p:cNvPr>
          <p:cNvSpPr txBox="1"/>
          <p:nvPr/>
        </p:nvSpPr>
        <p:spPr>
          <a:xfrm>
            <a:off x="568036" y="581891"/>
            <a:ext cx="2909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Διάγραμμα Αντικειμένων     2</a:t>
            </a:r>
            <a:r>
              <a:rPr lang="el-GR" b="1" baseline="30000" dirty="0">
                <a:solidFill>
                  <a:schemeClr val="accent1">
                    <a:lumMod val="75000"/>
                  </a:schemeClr>
                </a:solidFill>
              </a:rPr>
              <a:t>η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 έκδοση </a:t>
            </a:r>
          </a:p>
        </p:txBody>
      </p:sp>
    </p:spTree>
    <p:extLst>
      <p:ext uri="{BB962C8B-B14F-4D97-AF65-F5344CB8AC3E}">
        <p14:creationId xmlns:p14="http://schemas.microsoft.com/office/powerpoint/2010/main" val="2590943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0E8FF9BD-2F66-4CA2-80D3-4719475FB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t="20272" r="26607" b="4218"/>
          <a:stretch/>
        </p:blipFill>
        <p:spPr>
          <a:xfrm>
            <a:off x="1706880" y="195942"/>
            <a:ext cx="8778239" cy="64661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8B265-ACD6-41E2-86C2-86CD5D9A164A}"/>
              </a:ext>
            </a:extLst>
          </p:cNvPr>
          <p:cNvSpPr txBox="1"/>
          <p:nvPr/>
        </p:nvSpPr>
        <p:spPr>
          <a:xfrm>
            <a:off x="6348549" y="710586"/>
            <a:ext cx="1319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bg2">
                    <a:lumMod val="75000"/>
                  </a:schemeClr>
                </a:solidFill>
              </a:rPr>
              <a:t>2η έκδοση</a:t>
            </a:r>
          </a:p>
        </p:txBody>
      </p:sp>
    </p:spTree>
    <p:extLst>
      <p:ext uri="{BB962C8B-B14F-4D97-AF65-F5344CB8AC3E}">
        <p14:creationId xmlns:p14="http://schemas.microsoft.com/office/powerpoint/2010/main" val="2319663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5442BE8-DAFE-49FE-8B5B-89EBB1FD0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01" t="22857" r="23393" b="8299"/>
          <a:stretch/>
        </p:blipFill>
        <p:spPr>
          <a:xfrm>
            <a:off x="2113959" y="248194"/>
            <a:ext cx="7964081" cy="63616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E45644-3F4F-4463-8D9E-D51F010B8C63}"/>
              </a:ext>
            </a:extLst>
          </p:cNvPr>
          <p:cNvSpPr txBox="1"/>
          <p:nvPr/>
        </p:nvSpPr>
        <p:spPr>
          <a:xfrm>
            <a:off x="5658393" y="653143"/>
            <a:ext cx="875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bg2">
                    <a:lumMod val="75000"/>
                  </a:schemeClr>
                </a:solidFill>
              </a:rPr>
              <a:t>2η έκδοση</a:t>
            </a:r>
          </a:p>
        </p:txBody>
      </p:sp>
    </p:spTree>
    <p:extLst>
      <p:ext uri="{BB962C8B-B14F-4D97-AF65-F5344CB8AC3E}">
        <p14:creationId xmlns:p14="http://schemas.microsoft.com/office/powerpoint/2010/main" val="4270860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AE207944-A781-4486-A6C0-58E042D24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60" t="3809" r="25153" b="4490"/>
          <a:stretch/>
        </p:blipFill>
        <p:spPr>
          <a:xfrm>
            <a:off x="2830022" y="131893"/>
            <a:ext cx="6531955" cy="6594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67FAB8-1CE2-49EC-98EA-1655EF4FAC7D}"/>
              </a:ext>
            </a:extLst>
          </p:cNvPr>
          <p:cNvSpPr txBox="1"/>
          <p:nvPr/>
        </p:nvSpPr>
        <p:spPr>
          <a:xfrm>
            <a:off x="5799909" y="540769"/>
            <a:ext cx="1031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bg2">
                    <a:lumMod val="75000"/>
                  </a:schemeClr>
                </a:solidFill>
              </a:rPr>
              <a:t>2</a:t>
            </a:r>
            <a:r>
              <a:rPr lang="el-GR" sz="1200" baseline="30000" dirty="0">
                <a:solidFill>
                  <a:schemeClr val="bg2">
                    <a:lumMod val="75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bg2">
                    <a:lumMod val="75000"/>
                  </a:schemeClr>
                </a:solidFill>
              </a:rPr>
              <a:t> έκδοση</a:t>
            </a:r>
          </a:p>
        </p:txBody>
      </p:sp>
    </p:spTree>
    <p:extLst>
      <p:ext uri="{BB962C8B-B14F-4D97-AF65-F5344CB8AC3E}">
        <p14:creationId xmlns:p14="http://schemas.microsoft.com/office/powerpoint/2010/main" val="4277714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CB7E6AA-1326-47A0-83FF-BCA5D0F04F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89" t="22857" r="53393" b="12381"/>
          <a:stretch/>
        </p:blipFill>
        <p:spPr>
          <a:xfrm>
            <a:off x="3972742" y="215537"/>
            <a:ext cx="4246516" cy="64269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7FED7F-8EB5-4364-8D6C-762F352CD293}"/>
              </a:ext>
            </a:extLst>
          </p:cNvPr>
          <p:cNvSpPr txBox="1"/>
          <p:nvPr/>
        </p:nvSpPr>
        <p:spPr>
          <a:xfrm>
            <a:off x="5617028" y="718457"/>
            <a:ext cx="1345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bg2">
                    <a:lumMod val="75000"/>
                  </a:schemeClr>
                </a:solidFill>
              </a:rPr>
              <a:t>2</a:t>
            </a:r>
            <a:r>
              <a:rPr lang="el-GR" sz="1200" baseline="30000" dirty="0">
                <a:solidFill>
                  <a:schemeClr val="bg2">
                    <a:lumMod val="75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bg2">
                    <a:lumMod val="75000"/>
                  </a:schemeClr>
                </a:solidFill>
              </a:rPr>
              <a:t> έκδοση </a:t>
            </a:r>
          </a:p>
        </p:txBody>
      </p:sp>
    </p:spTree>
    <p:extLst>
      <p:ext uri="{BB962C8B-B14F-4D97-AF65-F5344CB8AC3E}">
        <p14:creationId xmlns:p14="http://schemas.microsoft.com/office/powerpoint/2010/main" val="144424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A0809F1E-F5A2-46B4-8D81-80259BAA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40" y="152400"/>
            <a:ext cx="10150720" cy="6705600"/>
          </a:xfrm>
          <a:prstGeom prst="rect">
            <a:avLst/>
          </a:prstGeom>
        </p:spPr>
      </p:pic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B0B9B83A-6496-4A8D-823B-D7628E418EF9}"/>
              </a:ext>
            </a:extLst>
          </p:cNvPr>
          <p:cNvSpPr/>
          <p:nvPr/>
        </p:nvSpPr>
        <p:spPr>
          <a:xfrm>
            <a:off x="5504267" y="542697"/>
            <a:ext cx="852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200" dirty="0">
                <a:solidFill>
                  <a:schemeClr val="bg2">
                    <a:lumMod val="50000"/>
                  </a:schemeClr>
                </a:solidFill>
              </a:rPr>
              <a:t> 2</a:t>
            </a:r>
            <a:r>
              <a:rPr lang="el-GR" sz="1200" baseline="30000" dirty="0">
                <a:solidFill>
                  <a:schemeClr val="bg2">
                    <a:lumMod val="50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bg2">
                    <a:lumMod val="50000"/>
                  </a:schemeClr>
                </a:solidFill>
              </a:rPr>
              <a:t> έκδοση</a:t>
            </a:r>
            <a:endParaRPr lang="el-GR" sz="1200" dirty="0"/>
          </a:p>
        </p:txBody>
      </p:sp>
    </p:spTree>
    <p:extLst>
      <p:ext uri="{BB962C8B-B14F-4D97-AF65-F5344CB8AC3E}">
        <p14:creationId xmlns:p14="http://schemas.microsoft.com/office/powerpoint/2010/main" val="1988130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64A18740-1850-4536-B88A-17A16C601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218" y="0"/>
            <a:ext cx="9379527" cy="6858000"/>
          </a:xfrm>
          <a:prstGeom prst="rect">
            <a:avLst/>
          </a:prstGeom>
        </p:spPr>
      </p:pic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A9F14AF1-AE33-439E-A275-B3D3EAD4FE2A}"/>
              </a:ext>
            </a:extLst>
          </p:cNvPr>
          <p:cNvSpPr/>
          <p:nvPr/>
        </p:nvSpPr>
        <p:spPr>
          <a:xfrm>
            <a:off x="5977217" y="778225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l-G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B6D5A-353C-41A2-89B1-18AD63EE6B52}"/>
              </a:ext>
            </a:extLst>
          </p:cNvPr>
          <p:cNvSpPr txBox="1"/>
          <p:nvPr/>
        </p:nvSpPr>
        <p:spPr>
          <a:xfrm>
            <a:off x="5785293" y="63972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l-G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έκδοση</a:t>
            </a:r>
          </a:p>
        </p:txBody>
      </p:sp>
    </p:spTree>
    <p:extLst>
      <p:ext uri="{BB962C8B-B14F-4D97-AF65-F5344CB8AC3E}">
        <p14:creationId xmlns:p14="http://schemas.microsoft.com/office/powerpoint/2010/main" val="1519837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788EFD87-0B53-4CDA-8FDF-5F7C3D234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8"/>
          <a:stretch/>
        </p:blipFill>
        <p:spPr>
          <a:xfrm>
            <a:off x="1841357" y="0"/>
            <a:ext cx="907868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A790BE-52D2-46FB-AB1B-7E6EDAE0D76A}"/>
              </a:ext>
            </a:extLst>
          </p:cNvPr>
          <p:cNvSpPr txBox="1"/>
          <p:nvPr/>
        </p:nvSpPr>
        <p:spPr>
          <a:xfrm>
            <a:off x="7800109" y="595745"/>
            <a:ext cx="969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l-GR" sz="1200" baseline="30000" dirty="0">
                <a:solidFill>
                  <a:schemeClr val="bg2">
                    <a:lumMod val="50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bg2">
                    <a:lumMod val="50000"/>
                  </a:schemeClr>
                </a:solidFill>
              </a:rPr>
              <a:t> έκδοση</a:t>
            </a:r>
          </a:p>
        </p:txBody>
      </p:sp>
    </p:spTree>
    <p:extLst>
      <p:ext uri="{BB962C8B-B14F-4D97-AF65-F5344CB8AC3E}">
        <p14:creationId xmlns:p14="http://schemas.microsoft.com/office/powerpoint/2010/main" val="28905621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9369C14B-6848-44C5-810F-B863625ED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91" y="0"/>
            <a:ext cx="935181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720A18-1831-4891-96F5-4E488CB89396}"/>
              </a:ext>
            </a:extLst>
          </p:cNvPr>
          <p:cNvSpPr txBox="1"/>
          <p:nvPr/>
        </p:nvSpPr>
        <p:spPr>
          <a:xfrm>
            <a:off x="5735782" y="623455"/>
            <a:ext cx="1011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l-G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έκδοση</a:t>
            </a:r>
          </a:p>
        </p:txBody>
      </p:sp>
    </p:spTree>
    <p:extLst>
      <p:ext uri="{BB962C8B-B14F-4D97-AF65-F5344CB8AC3E}">
        <p14:creationId xmlns:p14="http://schemas.microsoft.com/office/powerpoint/2010/main" val="30358133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34DBA25D-5BE3-4627-AAA0-3F74BFCA3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666" y="0"/>
            <a:ext cx="951666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6253C0-7BEA-488B-A63D-8E87567AF434}"/>
              </a:ext>
            </a:extLst>
          </p:cNvPr>
          <p:cNvSpPr txBox="1"/>
          <p:nvPr/>
        </p:nvSpPr>
        <p:spPr>
          <a:xfrm>
            <a:off x="5624945" y="692727"/>
            <a:ext cx="1011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l-G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έκδοση</a:t>
            </a:r>
          </a:p>
        </p:txBody>
      </p:sp>
    </p:spTree>
    <p:extLst>
      <p:ext uri="{BB962C8B-B14F-4D97-AF65-F5344CB8AC3E}">
        <p14:creationId xmlns:p14="http://schemas.microsoft.com/office/powerpoint/2010/main" val="15716858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5D9C8DA0-3F37-492E-BAA6-272582FA6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20" y="0"/>
            <a:ext cx="951156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3A51F3-93BE-4EB6-B026-736B65D07769}"/>
              </a:ext>
            </a:extLst>
          </p:cNvPr>
          <p:cNvSpPr txBox="1"/>
          <p:nvPr/>
        </p:nvSpPr>
        <p:spPr>
          <a:xfrm>
            <a:off x="5527963" y="595745"/>
            <a:ext cx="113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l-G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έκδοση</a:t>
            </a:r>
          </a:p>
        </p:txBody>
      </p:sp>
    </p:spTree>
    <p:extLst>
      <p:ext uri="{BB962C8B-B14F-4D97-AF65-F5344CB8AC3E}">
        <p14:creationId xmlns:p14="http://schemas.microsoft.com/office/powerpoint/2010/main" val="979856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59956D60-6133-4B91-B11F-ED7F69115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96" t="6239" r="18601" b="14251"/>
          <a:stretch/>
        </p:blipFill>
        <p:spPr>
          <a:xfrm>
            <a:off x="2153347" y="643466"/>
            <a:ext cx="7885305" cy="5571067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01913D5A-8BE6-4C5E-9340-4B1773C14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69" y="0"/>
            <a:ext cx="95230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7374B0-B834-413C-82A5-761EC08B0DCF}"/>
              </a:ext>
            </a:extLst>
          </p:cNvPr>
          <p:cNvSpPr txBox="1"/>
          <p:nvPr/>
        </p:nvSpPr>
        <p:spPr>
          <a:xfrm>
            <a:off x="5735782" y="643466"/>
            <a:ext cx="95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l-G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έκδοση</a:t>
            </a:r>
          </a:p>
        </p:txBody>
      </p:sp>
    </p:spTree>
    <p:extLst>
      <p:ext uri="{BB962C8B-B14F-4D97-AF65-F5344CB8AC3E}">
        <p14:creationId xmlns:p14="http://schemas.microsoft.com/office/powerpoint/2010/main" val="2996245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552BFE9A-15DA-4312-AC77-9A177E317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06" y="0"/>
            <a:ext cx="9272788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781795-F03E-423B-8253-995E4094C5C0}"/>
              </a:ext>
            </a:extLst>
          </p:cNvPr>
          <p:cNvSpPr txBox="1"/>
          <p:nvPr/>
        </p:nvSpPr>
        <p:spPr>
          <a:xfrm>
            <a:off x="5666509" y="609600"/>
            <a:ext cx="983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l-G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έκδοση</a:t>
            </a:r>
          </a:p>
        </p:txBody>
      </p:sp>
    </p:spTree>
    <p:extLst>
      <p:ext uri="{BB962C8B-B14F-4D97-AF65-F5344CB8AC3E}">
        <p14:creationId xmlns:p14="http://schemas.microsoft.com/office/powerpoint/2010/main" val="32612694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0C46E6-0CFA-444A-9A69-CDFE5F04D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39" t="6123" r="34643" b="6530"/>
          <a:stretch/>
        </p:blipFill>
        <p:spPr>
          <a:xfrm>
            <a:off x="2461726" y="200891"/>
            <a:ext cx="7268547" cy="64562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381C1C-E951-49DF-BFC1-323046AA0EA2}"/>
              </a:ext>
            </a:extLst>
          </p:cNvPr>
          <p:cNvSpPr txBox="1"/>
          <p:nvPr/>
        </p:nvSpPr>
        <p:spPr>
          <a:xfrm>
            <a:off x="5943600" y="577781"/>
            <a:ext cx="1468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l-G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έκδοση</a:t>
            </a:r>
          </a:p>
        </p:txBody>
      </p:sp>
    </p:spTree>
    <p:extLst>
      <p:ext uri="{BB962C8B-B14F-4D97-AF65-F5344CB8AC3E}">
        <p14:creationId xmlns:p14="http://schemas.microsoft.com/office/powerpoint/2010/main" val="11495348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D0A7A-3F96-40CA-BA0D-C50452E7C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45" t="9932" r="31582" b="4489"/>
          <a:stretch/>
        </p:blipFill>
        <p:spPr>
          <a:xfrm>
            <a:off x="2588623" y="173181"/>
            <a:ext cx="7014753" cy="65116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A49566-793D-4E2E-9D43-ACF317383A27}"/>
              </a:ext>
            </a:extLst>
          </p:cNvPr>
          <p:cNvSpPr txBox="1"/>
          <p:nvPr/>
        </p:nvSpPr>
        <p:spPr>
          <a:xfrm>
            <a:off x="6731725" y="568081"/>
            <a:ext cx="1357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l-G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έκδοση</a:t>
            </a:r>
          </a:p>
        </p:txBody>
      </p:sp>
    </p:spTree>
    <p:extLst>
      <p:ext uri="{BB962C8B-B14F-4D97-AF65-F5344CB8AC3E}">
        <p14:creationId xmlns:p14="http://schemas.microsoft.com/office/powerpoint/2010/main" val="15355691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51459E-1E54-4560-AD2B-4031B4943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60" t="5987" r="42067" b="5034"/>
          <a:stretch/>
        </p:blipFill>
        <p:spPr>
          <a:xfrm>
            <a:off x="2680655" y="166254"/>
            <a:ext cx="7080069" cy="65254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C82C75-B11F-4136-B904-84C0B1949C1E}"/>
              </a:ext>
            </a:extLst>
          </p:cNvPr>
          <p:cNvSpPr txBox="1"/>
          <p:nvPr/>
        </p:nvSpPr>
        <p:spPr>
          <a:xfrm>
            <a:off x="6220690" y="637309"/>
            <a:ext cx="1246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l-G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έκδοση</a:t>
            </a:r>
          </a:p>
        </p:txBody>
      </p:sp>
    </p:spTree>
    <p:extLst>
      <p:ext uri="{BB962C8B-B14F-4D97-AF65-F5344CB8AC3E}">
        <p14:creationId xmlns:p14="http://schemas.microsoft.com/office/powerpoint/2010/main" val="2476479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334E75-6BC4-4092-9CA5-B2CF10E11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03" t="10340" r="37933" b="6938"/>
          <a:stretch/>
        </p:blipFill>
        <p:spPr>
          <a:xfrm>
            <a:off x="2508069" y="142009"/>
            <a:ext cx="7419702" cy="65739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93775B-1A21-4853-96C6-08E2A5C66194}"/>
              </a:ext>
            </a:extLst>
          </p:cNvPr>
          <p:cNvSpPr txBox="1"/>
          <p:nvPr/>
        </p:nvSpPr>
        <p:spPr>
          <a:xfrm>
            <a:off x="6217920" y="457246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l-G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έκδοση</a:t>
            </a:r>
          </a:p>
        </p:txBody>
      </p:sp>
    </p:spTree>
    <p:extLst>
      <p:ext uri="{BB962C8B-B14F-4D97-AF65-F5344CB8AC3E}">
        <p14:creationId xmlns:p14="http://schemas.microsoft.com/office/powerpoint/2010/main" val="30713635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C97044-0F44-4E1F-A4F3-5E53E7E3C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22" t="6803" r="37015" b="10068"/>
          <a:stretch/>
        </p:blipFill>
        <p:spPr>
          <a:xfrm>
            <a:off x="2566218" y="142009"/>
            <a:ext cx="7278821" cy="6573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371690-1AF1-47FE-B558-610B0098B257}"/>
              </a:ext>
            </a:extLst>
          </p:cNvPr>
          <p:cNvSpPr txBox="1"/>
          <p:nvPr/>
        </p:nvSpPr>
        <p:spPr>
          <a:xfrm>
            <a:off x="6345382" y="498764"/>
            <a:ext cx="997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l-G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έκδοση</a:t>
            </a:r>
          </a:p>
        </p:txBody>
      </p:sp>
    </p:spTree>
    <p:extLst>
      <p:ext uri="{BB962C8B-B14F-4D97-AF65-F5344CB8AC3E}">
        <p14:creationId xmlns:p14="http://schemas.microsoft.com/office/powerpoint/2010/main" val="3929175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3577C938-998D-4D2A-855F-47F23FFC1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925" y="2076450"/>
            <a:ext cx="10684151" cy="1345134"/>
          </a:xfrm>
        </p:spPr>
        <p:txBody>
          <a:bodyPr anchor="ctr">
            <a:normAutofit/>
          </a:bodyPr>
          <a:lstStyle/>
          <a:p>
            <a:r>
              <a:rPr lang="el-GR" sz="5600" dirty="0">
                <a:solidFill>
                  <a:srgbClr val="FFFFFF"/>
                </a:solidFill>
              </a:rPr>
              <a:t>Εκπόνηση Μελέτης (</a:t>
            </a:r>
            <a:r>
              <a:rPr lang="en-US" sz="5600" dirty="0">
                <a:solidFill>
                  <a:srgbClr val="FFFFFF"/>
                </a:solidFill>
              </a:rPr>
              <a:t>Elaboration</a:t>
            </a:r>
            <a:r>
              <a:rPr lang="el-GR" sz="56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A9F01AA2-39FE-4C05-8990-F0BBA084D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1575" y="4378955"/>
            <a:ext cx="9469211" cy="1179152"/>
          </a:xfrm>
        </p:spPr>
        <p:txBody>
          <a:bodyPr anchor="ctr">
            <a:normAutofit/>
          </a:bodyPr>
          <a:lstStyle/>
          <a:p>
            <a:r>
              <a:rPr lang="el-GR" sz="2800" dirty="0">
                <a:solidFill>
                  <a:srgbClr val="C00000"/>
                </a:solidFill>
              </a:rPr>
              <a:t>Ανάλυση – Σχεδιασμός </a:t>
            </a:r>
            <a:endParaRPr lang="el-GR" sz="2000" dirty="0">
              <a:solidFill>
                <a:srgbClr val="C00000"/>
              </a:solidFill>
            </a:endParaRPr>
          </a:p>
          <a:p>
            <a:endParaRPr lang="el-GR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7877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9AA916-0550-4A7D-8479-512A16167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07" t="10340" r="33036" b="6394"/>
          <a:stretch/>
        </p:blipFill>
        <p:spPr>
          <a:xfrm>
            <a:off x="2603268" y="200891"/>
            <a:ext cx="6985463" cy="64562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8E88A4-5879-439B-9C90-0C9DBC4B8DF6}"/>
              </a:ext>
            </a:extLst>
          </p:cNvPr>
          <p:cNvSpPr txBox="1"/>
          <p:nvPr/>
        </p:nvSpPr>
        <p:spPr>
          <a:xfrm>
            <a:off x="6248400" y="595746"/>
            <a:ext cx="1039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l-G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έκδοση</a:t>
            </a:r>
          </a:p>
        </p:txBody>
      </p:sp>
    </p:spTree>
    <p:extLst>
      <p:ext uri="{BB962C8B-B14F-4D97-AF65-F5344CB8AC3E}">
        <p14:creationId xmlns:p14="http://schemas.microsoft.com/office/powerpoint/2010/main" val="1277891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F55598-46D7-43B8-8460-A1DB7BB7C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37" t="11157" r="24005" b="11428"/>
          <a:stretch/>
        </p:blipFill>
        <p:spPr>
          <a:xfrm>
            <a:off x="2313709" y="173181"/>
            <a:ext cx="7564582" cy="65116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F0730A-1C6B-4CEA-9A0E-4282F82F161C}"/>
              </a:ext>
            </a:extLst>
          </p:cNvPr>
          <p:cNvSpPr txBox="1"/>
          <p:nvPr/>
        </p:nvSpPr>
        <p:spPr>
          <a:xfrm>
            <a:off x="6096000" y="651162"/>
            <a:ext cx="112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l-G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έκδοση</a:t>
            </a:r>
          </a:p>
        </p:txBody>
      </p:sp>
    </p:spTree>
    <p:extLst>
      <p:ext uri="{BB962C8B-B14F-4D97-AF65-F5344CB8AC3E}">
        <p14:creationId xmlns:p14="http://schemas.microsoft.com/office/powerpoint/2010/main" val="34329663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χάρτης&#10;&#10;Περιγραφή που δημιουργήθηκε αυτόματα">
            <a:extLst>
              <a:ext uri="{FF2B5EF4-FFF2-40B4-BE49-F238E27FC236}">
                <a16:creationId xmlns:a16="http://schemas.microsoft.com/office/drawing/2014/main" id="{1A219792-B39A-462C-ACE9-679E4B1EB8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" b="4074"/>
          <a:stretch/>
        </p:blipFill>
        <p:spPr>
          <a:xfrm>
            <a:off x="4173682" y="0"/>
            <a:ext cx="488603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FAD102-210D-4B81-A5C9-E6F90A23A9DE}"/>
              </a:ext>
            </a:extLst>
          </p:cNvPr>
          <p:cNvSpPr txBox="1"/>
          <p:nvPr/>
        </p:nvSpPr>
        <p:spPr>
          <a:xfrm>
            <a:off x="6616700" y="304800"/>
            <a:ext cx="149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l-G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έκδοση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ADAC2-FEB4-41D1-A4BA-493F1835B4CA}"/>
              </a:ext>
            </a:extLst>
          </p:cNvPr>
          <p:cNvSpPr txBox="1"/>
          <p:nvPr/>
        </p:nvSpPr>
        <p:spPr>
          <a:xfrm>
            <a:off x="558800" y="581799"/>
            <a:ext cx="306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Διάγραμμα Καταστάσεων </a:t>
            </a:r>
          </a:p>
        </p:txBody>
      </p:sp>
    </p:spTree>
    <p:extLst>
      <p:ext uri="{BB962C8B-B14F-4D97-AF65-F5344CB8AC3E}">
        <p14:creationId xmlns:p14="http://schemas.microsoft.com/office/powerpoint/2010/main" val="5934691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19AA73BF-0D60-4FD1-8269-18443B956C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5" b="2037"/>
          <a:stretch/>
        </p:blipFill>
        <p:spPr>
          <a:xfrm>
            <a:off x="3667344" y="0"/>
            <a:ext cx="485731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D44509-5959-47B0-B1C4-1328E2661CED}"/>
              </a:ext>
            </a:extLst>
          </p:cNvPr>
          <p:cNvSpPr txBox="1"/>
          <p:nvPr/>
        </p:nvSpPr>
        <p:spPr>
          <a:xfrm>
            <a:off x="7467600" y="342900"/>
            <a:ext cx="85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l-G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έκδοση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2F3B4-9076-4C43-9AC9-A4BCADF16522}"/>
              </a:ext>
            </a:extLst>
          </p:cNvPr>
          <p:cNvSpPr txBox="1"/>
          <p:nvPr/>
        </p:nvSpPr>
        <p:spPr>
          <a:xfrm>
            <a:off x="596900" y="457200"/>
            <a:ext cx="323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Διάγραμμα Καταστάσεων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Adding a new contact</a:t>
            </a:r>
            <a:endParaRPr lang="el-GR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1466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F10C17BC-79E1-41DE-B7AD-6958CAA2CC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3"/>
          <a:stretch/>
        </p:blipFill>
        <p:spPr>
          <a:xfrm>
            <a:off x="3718425" y="0"/>
            <a:ext cx="47551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C02B6-2822-4D10-B9E0-AA1CC48402AA}"/>
              </a:ext>
            </a:extLst>
          </p:cNvPr>
          <p:cNvSpPr txBox="1"/>
          <p:nvPr/>
        </p:nvSpPr>
        <p:spPr>
          <a:xfrm>
            <a:off x="7239000" y="342900"/>
            <a:ext cx="816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l-G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έκδοση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D147DC-1E1D-47B4-A0B4-4E31E8461964}"/>
              </a:ext>
            </a:extLst>
          </p:cNvPr>
          <p:cNvSpPr txBox="1"/>
          <p:nvPr/>
        </p:nvSpPr>
        <p:spPr>
          <a:xfrm>
            <a:off x="797425" y="481399"/>
            <a:ext cx="292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Διάγραμμα Καταστάσεων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Adding a new In-app contact</a:t>
            </a:r>
            <a:endParaRPr lang="el-GR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3033804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146FB9A7-2637-48A9-89D5-D08C713EF5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"/>
          <a:stretch/>
        </p:blipFill>
        <p:spPr>
          <a:xfrm>
            <a:off x="3966944" y="0"/>
            <a:ext cx="4258112" cy="6849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1E9C36-5D71-40F3-81E5-E675A8BB6304}"/>
              </a:ext>
            </a:extLst>
          </p:cNvPr>
          <p:cNvSpPr txBox="1"/>
          <p:nvPr/>
        </p:nvSpPr>
        <p:spPr>
          <a:xfrm>
            <a:off x="6858000" y="444500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l-G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έκδοση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B1883A-7B10-447F-949B-86926FDBC64C}"/>
              </a:ext>
            </a:extLst>
          </p:cNvPr>
          <p:cNvSpPr txBox="1"/>
          <p:nvPr/>
        </p:nvSpPr>
        <p:spPr>
          <a:xfrm>
            <a:off x="698500" y="558800"/>
            <a:ext cx="2891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Διάγραμμα Καταστάσεων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Creating an event</a:t>
            </a:r>
            <a:endParaRPr lang="el-GR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5746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2205CA0C-F603-4FF5-AFB2-98E7D70315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"/>
          <a:stretch/>
        </p:blipFill>
        <p:spPr>
          <a:xfrm>
            <a:off x="3638530" y="0"/>
            <a:ext cx="49149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BD165B-C0FB-4D9D-9A27-50299945FE7A}"/>
              </a:ext>
            </a:extLst>
          </p:cNvPr>
          <p:cNvSpPr txBox="1"/>
          <p:nvPr/>
        </p:nvSpPr>
        <p:spPr>
          <a:xfrm>
            <a:off x="7340600" y="279400"/>
            <a:ext cx="1212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l-G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έκδοση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EC918-5073-4BD3-8A67-485A2B57382E}"/>
              </a:ext>
            </a:extLst>
          </p:cNvPr>
          <p:cNvSpPr txBox="1"/>
          <p:nvPr/>
        </p:nvSpPr>
        <p:spPr>
          <a:xfrm>
            <a:off x="673100" y="556399"/>
            <a:ext cx="309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Διάγραμμα Καταστάσεων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Editing an event</a:t>
            </a:r>
            <a:endParaRPr lang="el-GR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2379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96551B42-D436-4CF8-918A-CB62C97CD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2"/>
          <a:stretch/>
        </p:blipFill>
        <p:spPr>
          <a:xfrm>
            <a:off x="3709883" y="0"/>
            <a:ext cx="477223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C61FA3-EF1B-48FD-BD68-1952AB513BBA}"/>
              </a:ext>
            </a:extLst>
          </p:cNvPr>
          <p:cNvSpPr txBox="1"/>
          <p:nvPr/>
        </p:nvSpPr>
        <p:spPr>
          <a:xfrm>
            <a:off x="7302500" y="444500"/>
            <a:ext cx="10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l-G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έκδοση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D41FA-D6B7-445A-BFFA-0ED1B8E2AF3E}"/>
              </a:ext>
            </a:extLst>
          </p:cNvPr>
          <p:cNvSpPr txBox="1"/>
          <p:nvPr/>
        </p:nvSpPr>
        <p:spPr>
          <a:xfrm>
            <a:off x="703367" y="444500"/>
            <a:ext cx="3201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Διάγραμμα Καταστάσεων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Deleting an event</a:t>
            </a:r>
            <a:endParaRPr lang="el-GR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288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84B9F98A-880D-431E-8B01-1B809072E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452" y="0"/>
            <a:ext cx="471109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E6A9DF-F3E6-49FB-A1C8-0F6BA9B5863F}"/>
              </a:ext>
            </a:extLst>
          </p:cNvPr>
          <p:cNvSpPr txBox="1"/>
          <p:nvPr/>
        </p:nvSpPr>
        <p:spPr>
          <a:xfrm>
            <a:off x="6845300" y="381000"/>
            <a:ext cx="119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l-G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έκδοση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063717-EA44-43D6-A113-151FABF3788F}"/>
              </a:ext>
            </a:extLst>
          </p:cNvPr>
          <p:cNvSpPr txBox="1"/>
          <p:nvPr/>
        </p:nvSpPr>
        <p:spPr>
          <a:xfrm>
            <a:off x="661005" y="466298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Διάγραμμα Καταστάσεων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Creating a message</a:t>
            </a:r>
            <a:endParaRPr lang="el-GR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3423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295E23E2-97D3-4F98-ACF5-A5AE75B2E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9" t="22223" r="24319" b="12525"/>
          <a:stretch/>
        </p:blipFill>
        <p:spPr>
          <a:xfrm>
            <a:off x="3560617" y="101481"/>
            <a:ext cx="8631383" cy="66550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47110B-48AC-44FB-AFC9-6ED6AC962404}"/>
              </a:ext>
            </a:extLst>
          </p:cNvPr>
          <p:cNvSpPr txBox="1"/>
          <p:nvPr/>
        </p:nvSpPr>
        <p:spPr>
          <a:xfrm>
            <a:off x="623455" y="498764"/>
            <a:ext cx="3158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Διάγραμμα Εξαρτημάτων</a:t>
            </a:r>
          </a:p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Component Diagrams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l-GR" b="1" baseline="30000" dirty="0">
                <a:solidFill>
                  <a:schemeClr val="accent1">
                    <a:lumMod val="75000"/>
                  </a:schemeClr>
                </a:solidFill>
              </a:rPr>
              <a:t>η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 έκδοση </a:t>
            </a:r>
          </a:p>
        </p:txBody>
      </p:sp>
    </p:spTree>
    <p:extLst>
      <p:ext uri="{BB962C8B-B14F-4D97-AF65-F5344CB8AC3E}">
        <p14:creationId xmlns:p14="http://schemas.microsoft.com/office/powerpoint/2010/main" val="1344617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6FC7E-8D90-45B1-8598-EFB045E909C4}"/>
              </a:ext>
            </a:extLst>
          </p:cNvPr>
          <p:cNvSpPr txBox="1"/>
          <p:nvPr/>
        </p:nvSpPr>
        <p:spPr>
          <a:xfrm>
            <a:off x="1516380" y="1997839"/>
            <a:ext cx="915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/>
              <a:t>Διαγράμματα  Περιπτώσεων  Χρήσης  (2</a:t>
            </a:r>
            <a:r>
              <a:rPr lang="el-GR" sz="2000" baseline="30000" dirty="0"/>
              <a:t>η</a:t>
            </a:r>
            <a:r>
              <a:rPr lang="el-GR" sz="2000" dirty="0"/>
              <a:t> έκδοση)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/>
              <a:t>Διαγράμματα  Τάξεων  (2</a:t>
            </a:r>
            <a:r>
              <a:rPr lang="el-GR" sz="2000" baseline="30000" dirty="0"/>
              <a:t>η</a:t>
            </a:r>
            <a:r>
              <a:rPr lang="el-GR" sz="2000" dirty="0"/>
              <a:t> έκδοση)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/>
              <a:t>Διαγράμματα  Αντικειμένων  (1</a:t>
            </a:r>
            <a:r>
              <a:rPr lang="el-GR" sz="2000" baseline="30000" dirty="0"/>
              <a:t>η</a:t>
            </a:r>
            <a:r>
              <a:rPr lang="el-GR" sz="2000" dirty="0"/>
              <a:t> έκδοση)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/>
              <a:t>Διαγράμματα  Συνεργασίας  (1</a:t>
            </a:r>
            <a:r>
              <a:rPr lang="el-GR" sz="2000" baseline="30000" dirty="0"/>
              <a:t>η</a:t>
            </a:r>
            <a:r>
              <a:rPr lang="el-GR" sz="2000" dirty="0"/>
              <a:t> έκδοση)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/>
              <a:t>Διαγράμματα  Σειράς  (1</a:t>
            </a:r>
            <a:r>
              <a:rPr lang="el-GR" sz="2000" baseline="30000" dirty="0"/>
              <a:t>η</a:t>
            </a:r>
            <a:r>
              <a:rPr lang="el-GR" sz="2000" dirty="0"/>
              <a:t> έκδοση)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/>
              <a:t>Διαγράμματα  Δραστηριοτήτων  (1</a:t>
            </a:r>
            <a:r>
              <a:rPr lang="el-GR" sz="2000" baseline="30000" dirty="0"/>
              <a:t>η</a:t>
            </a:r>
            <a:r>
              <a:rPr lang="el-GR" sz="2000" dirty="0"/>
              <a:t> έκδοση)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/>
              <a:t>Διαγράμματα  Καταστάσεων  (1</a:t>
            </a:r>
            <a:r>
              <a:rPr lang="el-GR" sz="2000" baseline="30000" dirty="0"/>
              <a:t>η</a:t>
            </a:r>
            <a:r>
              <a:rPr lang="el-GR" sz="2000" dirty="0"/>
              <a:t> έκδοση)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/>
              <a:t>Διαγράμματα  Εξαρτημάτων  (1</a:t>
            </a:r>
            <a:r>
              <a:rPr lang="el-GR" sz="2000" baseline="30000" dirty="0"/>
              <a:t>η</a:t>
            </a:r>
            <a:r>
              <a:rPr lang="el-GR" sz="2000" dirty="0"/>
              <a:t> έκδοση)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/>
              <a:t>Διαγράμματα  Διανομής  (1</a:t>
            </a:r>
            <a:r>
              <a:rPr lang="el-GR" sz="2000" baseline="30000" dirty="0"/>
              <a:t>η</a:t>
            </a:r>
            <a:r>
              <a:rPr lang="el-GR" sz="2000" dirty="0"/>
              <a:t> έκδοση)</a:t>
            </a:r>
          </a:p>
        </p:txBody>
      </p:sp>
    </p:spTree>
    <p:extLst>
      <p:ext uri="{BB962C8B-B14F-4D97-AF65-F5344CB8AC3E}">
        <p14:creationId xmlns:p14="http://schemas.microsoft.com/office/powerpoint/2010/main" val="775053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8943A0D9-1488-44D1-A376-CA882C7441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9" t="36768" r="23978" b="27677"/>
          <a:stretch/>
        </p:blipFill>
        <p:spPr>
          <a:xfrm>
            <a:off x="1178892" y="1624445"/>
            <a:ext cx="9834215" cy="36091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536995-6D4A-4758-9E56-FE61B969F78E}"/>
              </a:ext>
            </a:extLst>
          </p:cNvPr>
          <p:cNvSpPr txBox="1"/>
          <p:nvPr/>
        </p:nvSpPr>
        <p:spPr>
          <a:xfrm>
            <a:off x="1316181" y="706582"/>
            <a:ext cx="4779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Διάγραμμα Διανομής (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Deployment Diagrams)</a:t>
            </a:r>
            <a:endParaRPr lang="el-GR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l-GR" b="1" baseline="30000" dirty="0">
                <a:solidFill>
                  <a:schemeClr val="accent1">
                    <a:lumMod val="75000"/>
                  </a:schemeClr>
                </a:solidFill>
              </a:rPr>
              <a:t>η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 έκδοση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3475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027C52-EAEF-417D-B99C-DBFD6D134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9400" y="0"/>
            <a:ext cx="119126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977BDD-F21B-4E52-8FAE-69AA18080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3" t="3964" b="3964"/>
          <a:stretch/>
        </p:blipFill>
        <p:spPr>
          <a:xfrm flipH="1">
            <a:off x="5562194" y="1"/>
            <a:ext cx="6629806" cy="6857999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F39A25-DBCE-442D-A2E3-C0FE3312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0073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17FA46E8-799B-4AAF-956E-DA49976E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Επιπ</a:t>
            </a:r>
            <a:r>
              <a:rPr lang="en-US" sz="6600" dirty="0" err="1">
                <a:solidFill>
                  <a:srgbClr val="C00000"/>
                </a:solidFill>
              </a:rPr>
              <a:t>λέον</a:t>
            </a:r>
            <a:r>
              <a:rPr lang="en-US" sz="6600" dirty="0">
                <a:solidFill>
                  <a:srgbClr val="C00000"/>
                </a:solidFill>
              </a:rPr>
              <a:t> διαγράμματα</a:t>
            </a:r>
          </a:p>
        </p:txBody>
      </p:sp>
    </p:spTree>
    <p:extLst>
      <p:ext uri="{BB962C8B-B14F-4D97-AF65-F5344CB8AC3E}">
        <p14:creationId xmlns:p14="http://schemas.microsoft.com/office/powerpoint/2010/main" val="23644044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85D20A0D-64CC-4BE9-8F3D-AE64177FA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4A1D82-D591-4078-A204-690B6D3C0E50}"/>
              </a:ext>
            </a:extLst>
          </p:cNvPr>
          <p:cNvSpPr txBox="1"/>
          <p:nvPr/>
        </p:nvSpPr>
        <p:spPr>
          <a:xfrm>
            <a:off x="339212" y="235975"/>
            <a:ext cx="3244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1" dirty="0">
                <a:solidFill>
                  <a:srgbClr val="C00000"/>
                </a:solidFill>
              </a:rPr>
              <a:t>Όλες οι λειτουργίες του συστήματος</a:t>
            </a:r>
          </a:p>
        </p:txBody>
      </p:sp>
    </p:spTree>
    <p:extLst>
      <p:ext uri="{BB962C8B-B14F-4D97-AF65-F5344CB8AC3E}">
        <p14:creationId xmlns:p14="http://schemas.microsoft.com/office/powerpoint/2010/main" val="28996867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54EE8B-F33B-45BE-AD2C-3A5A8D74E711}"/>
              </a:ext>
            </a:extLst>
          </p:cNvPr>
          <p:cNvSpPr txBox="1"/>
          <p:nvPr/>
        </p:nvSpPr>
        <p:spPr>
          <a:xfrm>
            <a:off x="442452" y="486697"/>
            <a:ext cx="2330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rgbClr val="C00000"/>
                </a:solidFill>
              </a:rPr>
              <a:t>Σχεδιασμός Βάσης Δεδομένων</a:t>
            </a:r>
          </a:p>
        </p:txBody>
      </p:sp>
      <p:pic>
        <p:nvPicPr>
          <p:cNvPr id="6" name="Picture 36">
            <a:extLst>
              <a:ext uri="{FF2B5EF4-FFF2-40B4-BE49-F238E27FC236}">
                <a16:creationId xmlns:a16="http://schemas.microsoft.com/office/drawing/2014/main" id="{16BE5B80-A326-493F-A889-CE347D777872}"/>
              </a:ext>
            </a:extLst>
          </p:cNvPr>
          <p:cNvPicPr/>
          <p:nvPr/>
        </p:nvPicPr>
        <p:blipFill rotWithShape="1">
          <a:blip r:embed="rId2"/>
          <a:srcRect l="16254" t="16932" r="31014" b="1113"/>
          <a:stretch/>
        </p:blipFill>
        <p:spPr bwMode="auto">
          <a:xfrm>
            <a:off x="4493623" y="818439"/>
            <a:ext cx="6844937" cy="52211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30299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782758B2-DF4A-46CE-9564-BDEEB13CF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75" t="16000" r="30625" b="6666"/>
          <a:stretch/>
        </p:blipFill>
        <p:spPr>
          <a:xfrm>
            <a:off x="3154680" y="0"/>
            <a:ext cx="903732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B17007-851E-4356-B969-F275596556C6}"/>
              </a:ext>
            </a:extLst>
          </p:cNvPr>
          <p:cNvSpPr txBox="1"/>
          <p:nvPr/>
        </p:nvSpPr>
        <p:spPr>
          <a:xfrm>
            <a:off x="441960" y="518160"/>
            <a:ext cx="3642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Διάγραμμα Περιπτώσεων Χρήσης</a:t>
            </a:r>
          </a:p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Use Case Diagram)</a:t>
            </a:r>
            <a:endParaRPr lang="el-GR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    2η έκδοση</a:t>
            </a:r>
          </a:p>
        </p:txBody>
      </p:sp>
    </p:spTree>
    <p:extLst>
      <p:ext uri="{BB962C8B-B14F-4D97-AF65-F5344CB8AC3E}">
        <p14:creationId xmlns:p14="http://schemas.microsoft.com/office/powerpoint/2010/main" val="2678197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D6EE2E28-3D3D-4389-9FB8-0B6D3D142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774" y="0"/>
            <a:ext cx="885245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C564F9-1F0B-48A6-9F16-123D5A583B4F}"/>
              </a:ext>
            </a:extLst>
          </p:cNvPr>
          <p:cNvSpPr txBox="1"/>
          <p:nvPr/>
        </p:nvSpPr>
        <p:spPr>
          <a:xfrm>
            <a:off x="5208104" y="649357"/>
            <a:ext cx="1179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l-GR" sz="1400" baseline="30000" dirty="0">
                <a:solidFill>
                  <a:schemeClr val="bg1">
                    <a:lumMod val="75000"/>
                  </a:schemeClr>
                </a:solidFill>
              </a:rPr>
              <a:t>η</a:t>
            </a:r>
            <a:r>
              <a:rPr lang="el-GR" sz="1400" dirty="0">
                <a:solidFill>
                  <a:schemeClr val="bg1">
                    <a:lumMod val="75000"/>
                  </a:schemeClr>
                </a:solidFill>
              </a:rPr>
              <a:t> έκδοση</a:t>
            </a:r>
          </a:p>
        </p:txBody>
      </p:sp>
    </p:spTree>
    <p:extLst>
      <p:ext uri="{BB962C8B-B14F-4D97-AF65-F5344CB8AC3E}">
        <p14:creationId xmlns:p14="http://schemas.microsoft.com/office/powerpoint/2010/main" val="3692897946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393</Words>
  <Application>Microsoft Office PowerPoint</Application>
  <PresentationFormat>Ευρεία οθόνη</PresentationFormat>
  <Paragraphs>115</Paragraphs>
  <Slides>73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73</vt:i4>
      </vt:variant>
    </vt:vector>
  </HeadingPairs>
  <TitlesOfParts>
    <vt:vector size="77" baseType="lpstr">
      <vt:lpstr>Arial</vt:lpstr>
      <vt:lpstr>Calibri</vt:lpstr>
      <vt:lpstr>Calibri Light</vt:lpstr>
      <vt:lpstr>Θέμα του Office</vt:lpstr>
      <vt:lpstr>Τεχνολογία Λογισμικού</vt:lpstr>
      <vt:lpstr>  Έναρξη (Inception)</vt:lpstr>
      <vt:lpstr>Παρουσίαση του PowerPoint</vt:lpstr>
      <vt:lpstr>Παρουσίαση του PowerPoint</vt:lpstr>
      <vt:lpstr>Παρουσίαση του PowerPoint</vt:lpstr>
      <vt:lpstr>Εκπόνηση Μελέτης (Elaboration)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Κατασκευή (Construction)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Επιπλέον διαγράμματα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Τεχνολογία Λογισμικού</dc:title>
  <dc:creator>Natasa K.</dc:creator>
  <cp:lastModifiedBy>Natasa K.</cp:lastModifiedBy>
  <cp:revision>10</cp:revision>
  <dcterms:created xsi:type="dcterms:W3CDTF">2020-06-29T17:11:59Z</dcterms:created>
  <dcterms:modified xsi:type="dcterms:W3CDTF">2020-07-01T07:06:17Z</dcterms:modified>
</cp:coreProperties>
</file>